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6" r:id="rId9"/>
    <p:sldId id="263" r:id="rId10"/>
    <p:sldId id="268" r:id="rId11"/>
    <p:sldId id="270" r:id="rId12"/>
    <p:sldId id="267" r:id="rId13"/>
    <p:sldId id="269" r:id="rId14"/>
    <p:sldId id="281" r:id="rId15"/>
    <p:sldId id="277" r:id="rId16"/>
    <p:sldId id="279" r:id="rId17"/>
    <p:sldId id="280" r:id="rId18"/>
    <p:sldId id="271" r:id="rId19"/>
    <p:sldId id="273" r:id="rId20"/>
    <p:sldId id="274" r:id="rId21"/>
    <p:sldId id="275" r:id="rId22"/>
    <p:sldId id="276" r:id="rId23"/>
    <p:sldId id="282" r:id="rId24"/>
    <p:sldId id="283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533" autoAdjust="0"/>
  </p:normalViewPr>
  <p:slideViewPr>
    <p:cSldViewPr snapToGrid="0">
      <p:cViewPr varScale="1">
        <p:scale>
          <a:sx n="106" d="100"/>
          <a:sy n="106" d="100"/>
        </p:scale>
        <p:origin x="67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79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D3314-550A-4A88-B55B-11F7A0AF6ECF}" type="datetimeFigureOut">
              <a:rPr lang="ru-RU" smtClean="0"/>
              <a:t>14.03.2025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C9AB7-0AEE-4F93-9581-73E4D38EA1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87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9AB7-0AEE-4F93-9581-73E4D38EA1C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74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9AB7-0AEE-4F93-9581-73E4D38EA1C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24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nyň a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9E05-CF75-4E1F-8604-9B10AC22309D}" type="datetimeFigureOut">
              <a:rPr lang="ru-RU" smtClean="0"/>
              <a:t>14.03.2025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A5A5D-E23B-48C3-A306-0AD00469FB17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lnSpc>
                <a:spcPct val="100000"/>
              </a:lnSpc>
              <a:defRPr b="1">
                <a:solidFill>
                  <a:srgbClr val="00B050"/>
                </a:solidFill>
              </a:defRPr>
            </a:lvl1pPr>
          </a:lstStyle>
          <a:p>
            <a:r>
              <a:rPr lang="ru-RU" dirty="0"/>
              <a:t>TEMANYŇ ADY</a:t>
            </a:r>
          </a:p>
        </p:txBody>
      </p:sp>
    </p:spTree>
    <p:extLst>
      <p:ext uri="{BB962C8B-B14F-4D97-AF65-F5344CB8AC3E}">
        <p14:creationId xmlns:p14="http://schemas.microsoft.com/office/powerpoint/2010/main" val="298283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ş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9E05-CF75-4E1F-8604-9B10AC22309D}" type="datetimeFigureOut">
              <a:rPr lang="ru-RU" smtClean="0"/>
              <a:t>14.03.2025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A5A5D-E23B-48C3-A306-0AD00469FB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73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ňläniňiz üçin sag boluň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9E05-CF75-4E1F-8604-9B10AC22309D}" type="datetimeFigureOut">
              <a:rPr lang="ru-RU" smtClean="0"/>
              <a:t>14.03.2025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A5A5D-E23B-48C3-A306-0AD00469FB1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007079" y="1351508"/>
            <a:ext cx="817784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8000" b="1" dirty="0">
                <a:solidFill>
                  <a:srgbClr val="B4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tk-TM" sz="8000" b="1" dirty="0">
                <a:solidFill>
                  <a:srgbClr val="B4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IŇLÄNIŇIZ ÜÇIN SAG BOLUŇ</a:t>
            </a:r>
            <a:endParaRPr lang="ru-RU" sz="8000" b="1" dirty="0">
              <a:solidFill>
                <a:srgbClr val="B4A7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367784" y="6323048"/>
            <a:ext cx="1025537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tk-TM" sz="1600" b="1" i="1" dirty="0">
                <a:solidFill>
                  <a:srgbClr val="B4A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Yhtiýar Bazarow MH</a:t>
            </a:r>
          </a:p>
          <a:p>
            <a:pPr algn="ctr">
              <a:lnSpc>
                <a:spcPct val="110000"/>
              </a:lnSpc>
            </a:pPr>
            <a:endParaRPr lang="ru-RU" sz="1600" b="1" i="1" dirty="0">
              <a:solidFill>
                <a:srgbClr val="B4A7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24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9E05-CF75-4E1F-8604-9B10AC22309D}" type="datetimeFigureOut">
              <a:rPr lang="ru-RU" smtClean="0"/>
              <a:t>14.03.2025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A5A5D-E23B-48C3-A306-0AD00469FB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28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matly Prezidentimiziň söz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A5A5D-E23B-48C3-A306-0AD00469FB17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46077" y="1228271"/>
            <a:ext cx="6401488" cy="5128081"/>
          </a:xfrm>
        </p:spPr>
        <p:txBody>
          <a:bodyPr>
            <a:normAutofit/>
          </a:bodyPr>
          <a:lstStyle>
            <a:lvl1pPr marL="0" marR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/>
            </a:lvl1pPr>
            <a:lvl2pPr marL="457134" indent="0">
              <a:buNone/>
              <a:defRPr/>
            </a:lvl2pPr>
            <a:lvl3pPr marL="914262" indent="0">
              <a:buNone/>
              <a:defRPr/>
            </a:lvl3pPr>
            <a:lvl4pPr marL="1371392" indent="0">
              <a:buNone/>
              <a:defRPr/>
            </a:lvl4pPr>
            <a:lvl5pPr marL="1828523" indent="0">
              <a:buNone/>
              <a:defRPr/>
            </a:lvl5pPr>
          </a:lstStyle>
          <a:p>
            <a:pPr marL="0" marR="0" lvl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̶  </a:t>
            </a:r>
            <a:r>
              <a:rPr lang="ru-RU" dirty="0" err="1"/>
              <a:t>Nusga</a:t>
            </a:r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46077" y="382446"/>
            <a:ext cx="6401488" cy="805094"/>
          </a:xfrm>
        </p:spPr>
        <p:txBody>
          <a:bodyPr>
            <a:normAutofit/>
          </a:bodyPr>
          <a:lstStyle>
            <a:lvl1pPr>
              <a:defRPr sz="2200" b="1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T</a:t>
            </a:r>
            <a:r>
              <a:rPr lang="tk-TM" dirty="0"/>
              <a:t>ÜRKMENISTANYŇ PREZIDENTI</a:t>
            </a:r>
            <a:br>
              <a:rPr lang="tk-TM" dirty="0"/>
            </a:br>
            <a:r>
              <a:rPr lang="tk-TM" dirty="0"/>
              <a:t>GURBANGULY BERDIMUHAMEDOW: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7" y="514819"/>
            <a:ext cx="4214553" cy="6022571"/>
          </a:xfrm>
          <a:prstGeom prst="rect">
            <a:avLst/>
          </a:prstGeom>
          <a:ln w="28575">
            <a:solidFill>
              <a:srgbClr val="B1A500"/>
            </a:solidFill>
          </a:ln>
        </p:spPr>
      </p:pic>
    </p:spTree>
    <p:extLst>
      <p:ext uri="{BB962C8B-B14F-4D97-AF65-F5344CB8AC3E}">
        <p14:creationId xmlns:p14="http://schemas.microsoft.com/office/powerpoint/2010/main" val="784063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rag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9E05-CF75-4E1F-8604-9B10AC22309D}" type="datetimeFigureOut">
              <a:rPr lang="ru-RU" smtClean="0"/>
              <a:t>14.03.2025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A5A5D-E23B-48C3-A306-0AD00469FB17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8573" y="365125"/>
            <a:ext cx="11283351" cy="1325563"/>
          </a:xfrm>
        </p:spPr>
        <p:txBody>
          <a:bodyPr/>
          <a:lstStyle>
            <a:lvl1pPr algn="ctr">
              <a:defRPr b="1">
                <a:solidFill>
                  <a:srgbClr val="00B050"/>
                </a:solidFill>
              </a:defRPr>
            </a:lvl1pPr>
          </a:lstStyle>
          <a:p>
            <a:r>
              <a:rPr lang="tk-TM" dirty="0"/>
              <a:t>SORAGLAR: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449262" y="1690687"/>
            <a:ext cx="11282662" cy="4520331"/>
          </a:xfrm>
        </p:spPr>
        <p:txBody>
          <a:bodyPr>
            <a:normAutofit/>
          </a:bodyPr>
          <a:lstStyle>
            <a:lvl1pPr marL="514350" indent="-514350">
              <a:buClr>
                <a:srgbClr val="00B050"/>
              </a:buClr>
              <a:buFont typeface="+mj-lt"/>
              <a:buAutoNum type="arabicPeriod"/>
              <a:defRPr sz="3200" baseline="0"/>
            </a:lvl1pPr>
            <a:lvl2pPr marL="914334" indent="-457200">
              <a:buFont typeface="+mj-lt"/>
              <a:buAutoNum type="arabicPeriod"/>
              <a:defRPr/>
            </a:lvl2pPr>
            <a:lvl3pPr marL="1371462" indent="-457200">
              <a:buFont typeface="+mj-lt"/>
              <a:buAutoNum type="arabicPeriod"/>
              <a:defRPr/>
            </a:lvl3pPr>
            <a:lvl4pPr marL="1714292" indent="-342900">
              <a:buFont typeface="+mj-lt"/>
              <a:buAutoNum type="arabicPeriod"/>
              <a:defRPr/>
            </a:lvl4pPr>
            <a:lvl5pPr marL="2171423" indent="-342900">
              <a:buFont typeface="+mj-lt"/>
              <a:buAutoNum type="arabicPeriod"/>
              <a:defRPr/>
            </a:lvl5pPr>
          </a:lstStyle>
          <a:p>
            <a:pPr lvl="0"/>
            <a:r>
              <a:rPr lang="tk-TM" dirty="0"/>
              <a:t>1-nji sorag nusga</a:t>
            </a:r>
          </a:p>
          <a:p>
            <a:pPr lvl="0"/>
            <a:r>
              <a:rPr lang="tk-TM" dirty="0"/>
              <a:t>2-nji sorag nusga</a:t>
            </a:r>
          </a:p>
          <a:p>
            <a:pPr lvl="0"/>
            <a:r>
              <a:rPr lang="tk-TM" dirty="0"/>
              <a:t>3-nji sorag nusga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766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itsa,surat,wideo,... goýmak üç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0" y="469627"/>
            <a:ext cx="10515600" cy="640715"/>
          </a:xfrm>
        </p:spPr>
        <p:txBody>
          <a:bodyPr>
            <a:normAutofit/>
          </a:bodyPr>
          <a:lstStyle>
            <a:lvl1pPr marL="0" algn="ctr" defTabSz="914264" rtl="0" eaLnBrk="1" latinLnBrk="0" hangingPunct="1">
              <a:defRPr lang="ru-RU" sz="3100" b="1" kern="1200" baseline="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NUSGA TEKSTY</a:t>
            </a:r>
            <a:r>
              <a:rPr lang="ru-RU" dirty="0"/>
              <a:t>Ň ADY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9E05-CF75-4E1F-8604-9B10AC22309D}" type="datetimeFigureOut">
              <a:rPr lang="ru-RU" smtClean="0"/>
              <a:t>14.03.2025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A5A5D-E23B-48C3-A306-0AD00469FB17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Объект 14"/>
          <p:cNvSpPr>
            <a:spLocks noGrp="1"/>
          </p:cNvSpPr>
          <p:nvPr>
            <p:ph sz="quarter" idx="13" hasCustomPrompt="1"/>
          </p:nvPr>
        </p:nvSpPr>
        <p:spPr>
          <a:xfrm>
            <a:off x="838200" y="1489575"/>
            <a:ext cx="10515600" cy="463690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3019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o çepde ýoka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567025" y="292691"/>
            <a:ext cx="25908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ru-RU" sz="36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9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o sagda ýoka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9034175" y="292691"/>
            <a:ext cx="25908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ru-RU" sz="36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41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o çepde aşak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567025" y="3974240"/>
            <a:ext cx="25908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ru-RU" sz="36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93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o sagda aşak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9034175" y="3974240"/>
            <a:ext cx="25908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ru-RU" sz="36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14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o aşakda 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800600" y="3974240"/>
            <a:ext cx="25908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ru-RU" sz="36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76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99E05-CF75-4E1F-8604-9B10AC22309D}" type="datetimeFigureOut">
              <a:rPr lang="ru-RU" smtClean="0"/>
              <a:t>14.03.2025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A5A5D-E23B-48C3-A306-0AD00469FB17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26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8" indent="-228568" algn="l" defTabSz="9142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2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0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1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4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8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22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4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8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62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90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1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13.xml"/><Relationship Id="rId4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TEMA:</a:t>
            </a:r>
            <a:r>
              <a:rPr lang="ru-RU" dirty="0"/>
              <a:t>MAGLUMAT WE ARAGATNAŞYK ULGAMLARYNYŇ ESASYNDA SANLY ELEKTROENERGETIK</a:t>
            </a:r>
            <a:r>
              <a:rPr lang="en-US" dirty="0"/>
              <a:t>I</a:t>
            </a:r>
            <a:r>
              <a:rPr lang="ru-RU" dirty="0"/>
              <a:t> ULGAMYNY DÖRETME</a:t>
            </a:r>
            <a:r>
              <a:rPr lang="en-US" dirty="0"/>
              <a:t>K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900015" y="5593803"/>
            <a:ext cx="83919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rgbClr val="002060"/>
                </a:solidFill>
              </a:rPr>
              <a:t> </a:t>
            </a:r>
            <a:r>
              <a:rPr lang="tk-TM" sz="2000" b="1" i="1" dirty="0">
                <a:solidFill>
                  <a:srgbClr val="002060"/>
                </a:solidFill>
              </a:rPr>
              <a:t>Türkmenistanyň Döwlet energetika institutynyň </a:t>
            </a:r>
            <a:r>
              <a:rPr lang="en-US" sz="2000" b="1" i="1" dirty="0">
                <a:solidFill>
                  <a:srgbClr val="002060"/>
                </a:solidFill>
              </a:rPr>
              <a:t>5</a:t>
            </a:r>
            <a:r>
              <a:rPr lang="tk-TM" sz="2000" b="1" i="1" dirty="0">
                <a:solidFill>
                  <a:srgbClr val="002060"/>
                </a:solidFill>
              </a:rPr>
              <a:t>-nji ýyl talyby</a:t>
            </a:r>
          </a:p>
          <a:p>
            <a:pPr algn="ctr"/>
            <a:r>
              <a:rPr lang="ru-RU" sz="2000" b="1" i="1" dirty="0" err="1">
                <a:solidFill>
                  <a:srgbClr val="002060"/>
                </a:solidFill>
              </a:rPr>
              <a:t>Bazarow</a:t>
            </a:r>
            <a:r>
              <a:rPr lang="ru-RU" sz="2000" b="1" i="1" dirty="0">
                <a:solidFill>
                  <a:srgbClr val="002060"/>
                </a:solidFill>
              </a:rPr>
              <a:t> </a:t>
            </a:r>
            <a:r>
              <a:rPr lang="ru-RU" sz="2000" b="1" i="1" dirty="0" err="1">
                <a:solidFill>
                  <a:srgbClr val="002060"/>
                </a:solidFill>
              </a:rPr>
              <a:t>Yhtiýar</a:t>
            </a:r>
            <a:endParaRPr lang="en-US" sz="2000" b="1" i="1" dirty="0">
              <a:solidFill>
                <a:srgbClr val="002060"/>
              </a:solidFill>
            </a:endParaRPr>
          </a:p>
          <a:p>
            <a:pPr algn="ctr"/>
            <a:r>
              <a:rPr lang="tk-TM" sz="2000" b="1" i="1" dirty="0">
                <a:solidFill>
                  <a:srgbClr val="002060"/>
                </a:solidFill>
              </a:rPr>
              <a:t>Ýolbaşçy: Jumaýew Aganiýaz Ýagşyýewiç</a:t>
            </a:r>
          </a:p>
        </p:txBody>
      </p:sp>
    </p:spTree>
    <p:extLst>
      <p:ext uri="{BB962C8B-B14F-4D97-AF65-F5344CB8AC3E}">
        <p14:creationId xmlns:p14="http://schemas.microsoft.com/office/powerpoint/2010/main" val="385896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>
          <a:xfrm>
            <a:off x="0" y="227342"/>
            <a:ext cx="12192000" cy="1557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2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tk-TM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ENERGY.NET PORTALY</a:t>
            </a:r>
            <a:endParaRPr lang="ru-RU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28" y="1142977"/>
            <a:ext cx="9668144" cy="5435676"/>
          </a:xfrm>
          <a:prstGeom prst="rect">
            <a:avLst/>
          </a:prstGeom>
          <a:ln w="12700">
            <a:solidFill>
              <a:srgbClr val="B1A500"/>
            </a:solidFill>
          </a:ln>
          <a:effectLst>
            <a:glow rad="63500">
              <a:srgbClr val="B1A500">
                <a:alpha val="40000"/>
              </a:srgbClr>
            </a:glow>
          </a:effectLst>
        </p:spPr>
      </p:pic>
      <p:sp>
        <p:nvSpPr>
          <p:cNvPr id="6" name="Управляющая кнопка: возврат 5">
            <a:hlinkClick r:id="rId3" action="ppaction://hlinksldjump" highlightClick="1"/>
          </p:cNvPr>
          <p:cNvSpPr/>
          <p:nvPr/>
        </p:nvSpPr>
        <p:spPr>
          <a:xfrm>
            <a:off x="11318403" y="6275783"/>
            <a:ext cx="336884" cy="336884"/>
          </a:xfrm>
          <a:prstGeom prst="actionButtonReturn">
            <a:avLst/>
          </a:prstGeom>
          <a:solidFill>
            <a:schemeClr val="bg1"/>
          </a:solidFill>
          <a:ln>
            <a:solidFill>
              <a:srgbClr val="B1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724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78" y="1515479"/>
            <a:ext cx="7496044" cy="4997810"/>
          </a:xfrm>
          <a:prstGeom prst="rect">
            <a:avLst/>
          </a:prstGeom>
          <a:ln w="12700">
            <a:solidFill>
              <a:srgbClr val="B1A500"/>
            </a:solidFill>
          </a:ln>
          <a:effectLst>
            <a:glow rad="63500">
              <a:srgbClr val="B1A500">
                <a:alpha val="40000"/>
              </a:srgbClr>
            </a:glow>
          </a:effectLst>
        </p:spPr>
      </p:pic>
      <p:sp>
        <p:nvSpPr>
          <p:cNvPr id="4" name="Заголовок 3"/>
          <p:cNvSpPr txBox="1">
            <a:spLocks/>
          </p:cNvSpPr>
          <p:nvPr/>
        </p:nvSpPr>
        <p:spPr>
          <a:xfrm>
            <a:off x="0" y="264677"/>
            <a:ext cx="12192000" cy="1557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2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ru-RU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ÖZBAŞDAK ENERGOÜPJÜNÇILIGINDÄKI </a:t>
            </a:r>
          </a:p>
          <a:p>
            <a:pPr algn="ctr">
              <a:lnSpc>
                <a:spcPct val="110000"/>
              </a:lnSpc>
            </a:pPr>
            <a:r>
              <a:rPr lang="ru-RU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SYNAG ÝAŞAÝYŞ JAÝY</a:t>
            </a:r>
          </a:p>
        </p:txBody>
      </p:sp>
    </p:spTree>
    <p:extLst>
      <p:ext uri="{BB962C8B-B14F-4D97-AF65-F5344CB8AC3E}">
        <p14:creationId xmlns:p14="http://schemas.microsoft.com/office/powerpoint/2010/main" val="2287467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>
          <a:xfrm>
            <a:off x="0" y="295710"/>
            <a:ext cx="12192000" cy="1557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2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tk-TM" sz="4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ENERGOÜPJÜNÇILIGI DOLANDYRYJY PROGRAMMANYŇ INTERFEÝSI</a:t>
            </a:r>
            <a:endParaRPr lang="ru-RU" sz="4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853510"/>
            <a:ext cx="8458199" cy="4603173"/>
          </a:xfrm>
          <a:prstGeom prst="rect">
            <a:avLst/>
          </a:prstGeom>
          <a:noFill/>
          <a:ln w="9525">
            <a:solidFill>
              <a:srgbClr val="B1A500"/>
            </a:solidFill>
            <a:miter lim="800000"/>
            <a:headEnd/>
            <a:tailEnd/>
          </a:ln>
          <a:effectLst>
            <a:glow rad="101600">
              <a:srgbClr val="B1A5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Управляющая кнопка: возврат 4">
            <a:hlinkClick r:id="rId3" action="ppaction://hlinksldjump" highlightClick="1"/>
          </p:cNvPr>
          <p:cNvSpPr/>
          <p:nvPr/>
        </p:nvSpPr>
        <p:spPr>
          <a:xfrm>
            <a:off x="11318403" y="6275783"/>
            <a:ext cx="336884" cy="336884"/>
          </a:xfrm>
          <a:prstGeom prst="actionButtonReturn">
            <a:avLst/>
          </a:prstGeom>
          <a:solidFill>
            <a:schemeClr val="bg1"/>
          </a:solidFill>
          <a:ln>
            <a:solidFill>
              <a:srgbClr val="B1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05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9" y="693243"/>
            <a:ext cx="4265810" cy="23838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3" b="14819"/>
          <a:stretch/>
        </p:blipFill>
        <p:spPr>
          <a:xfrm>
            <a:off x="806745" y="4087161"/>
            <a:ext cx="2500918" cy="20116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58" y="4087161"/>
            <a:ext cx="3332543" cy="222343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7" t="23158" r="14257" b="20982"/>
          <a:stretch/>
        </p:blipFill>
        <p:spPr>
          <a:xfrm>
            <a:off x="4819130" y="3995721"/>
            <a:ext cx="2927918" cy="21945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" t="5831" r="9566" b="4373"/>
          <a:stretch/>
        </p:blipFill>
        <p:spPr>
          <a:xfrm>
            <a:off x="3394290" y="4707989"/>
            <a:ext cx="1790299" cy="148229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808611" y="6242053"/>
            <a:ext cx="2122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Servo Motor MG995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690704" y="6242053"/>
            <a:ext cx="918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DHT11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572797" y="6242053"/>
            <a:ext cx="918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Rele</a:t>
            </a:r>
            <a:endParaRPr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992969" y="6242053"/>
            <a:ext cx="2122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CR Motor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96420" y="3030728"/>
            <a:ext cx="2122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Ethernet Shield W5100 R3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000264" y="3378071"/>
            <a:ext cx="2122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Arduino Uno R3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4030" r="5983" b="13520"/>
          <a:stretch/>
        </p:blipFill>
        <p:spPr>
          <a:xfrm>
            <a:off x="5368175" y="537353"/>
            <a:ext cx="3067070" cy="24933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662" y="571545"/>
            <a:ext cx="2363822" cy="2363822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9066662" y="3000143"/>
            <a:ext cx="2122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Soil moisture sensor</a:t>
            </a:r>
          </a:p>
        </p:txBody>
      </p:sp>
    </p:spTree>
    <p:extLst>
      <p:ext uri="{BB962C8B-B14F-4D97-AF65-F5344CB8AC3E}">
        <p14:creationId xmlns:p14="http://schemas.microsoft.com/office/powerpoint/2010/main" val="105753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10" y="231497"/>
            <a:ext cx="9420990" cy="62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0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04" y="552876"/>
            <a:ext cx="10076996" cy="56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21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04" y="552877"/>
            <a:ext cx="10076995" cy="56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6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04" y="552877"/>
            <a:ext cx="10076995" cy="56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67" y="1540043"/>
            <a:ext cx="6116355" cy="4711566"/>
          </a:xfrm>
          <a:prstGeom prst="rect">
            <a:avLst/>
          </a:prstGeom>
        </p:spPr>
      </p:pic>
      <p:sp>
        <p:nvSpPr>
          <p:cNvPr id="4" name="Заголовок 3"/>
          <p:cNvSpPr txBox="1">
            <a:spLocks/>
          </p:cNvSpPr>
          <p:nvPr/>
        </p:nvSpPr>
        <p:spPr>
          <a:xfrm>
            <a:off x="0" y="304343"/>
            <a:ext cx="12192000" cy="1557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2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DHT11</a:t>
            </a:r>
            <a:endParaRPr lang="ru-RU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268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>
          <a:xfrm>
            <a:off x="0" y="304343"/>
            <a:ext cx="12192000" cy="1557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2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</a:t>
            </a:r>
            <a:endParaRPr lang="ru-RU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1350293"/>
            <a:ext cx="89058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>
          <a:xfrm>
            <a:off x="5146077" y="1334289"/>
            <a:ext cx="6401488" cy="5128081"/>
          </a:xfrm>
        </p:spPr>
        <p:txBody>
          <a:bodyPr>
            <a:noAutofit/>
          </a:bodyPr>
          <a:lstStyle/>
          <a:p>
            <a:pPr lvl="0" algn="ctr"/>
            <a:r>
              <a:rPr lang="ru-RU" sz="2800" dirty="0"/>
              <a:t>̶  </a:t>
            </a:r>
            <a:r>
              <a:rPr lang="ru-RU" sz="2800" dirty="0" err="1"/>
              <a:t>Halk</a:t>
            </a:r>
            <a:r>
              <a:rPr lang="ru-RU" sz="2800" dirty="0"/>
              <a:t> </a:t>
            </a:r>
            <a:r>
              <a:rPr lang="ru-RU" sz="2800" dirty="0" err="1"/>
              <a:t>hojalyk</a:t>
            </a:r>
            <a:r>
              <a:rPr lang="ru-RU" sz="2800" dirty="0"/>
              <a:t> </a:t>
            </a:r>
            <a:r>
              <a:rPr lang="ru-RU" sz="2800" dirty="0" err="1"/>
              <a:t>toplumynyň</a:t>
            </a:r>
            <a:r>
              <a:rPr lang="ru-RU" sz="2800" dirty="0"/>
              <a:t> </a:t>
            </a:r>
            <a:r>
              <a:rPr lang="ru-RU" sz="2800" dirty="0" err="1"/>
              <a:t>ähli</a:t>
            </a:r>
            <a:r>
              <a:rPr lang="ru-RU" sz="2800" dirty="0"/>
              <a:t> </a:t>
            </a:r>
            <a:r>
              <a:rPr lang="ru-RU" sz="2800" dirty="0" err="1"/>
              <a:t>pudaklarynyň</a:t>
            </a:r>
            <a:r>
              <a:rPr lang="ru-RU" sz="2800" dirty="0"/>
              <a:t> </a:t>
            </a:r>
            <a:r>
              <a:rPr lang="ru-RU" sz="2800" dirty="0" err="1"/>
              <a:t>sanly</a:t>
            </a:r>
            <a:r>
              <a:rPr lang="ru-RU" sz="2800" dirty="0"/>
              <a:t> </a:t>
            </a:r>
            <a:r>
              <a:rPr lang="ru-RU" sz="2800" dirty="0" err="1"/>
              <a:t>ulgama</a:t>
            </a:r>
            <a:r>
              <a:rPr lang="ru-RU" sz="2800" dirty="0"/>
              <a:t> </a:t>
            </a:r>
            <a:r>
              <a:rPr lang="ru-RU" sz="2800" dirty="0" err="1"/>
              <a:t>geçirilmegi</a:t>
            </a:r>
            <a:r>
              <a:rPr lang="ru-RU" sz="2800" dirty="0"/>
              <a:t> </a:t>
            </a:r>
            <a:r>
              <a:rPr lang="ru-RU" sz="2800" dirty="0" err="1"/>
              <a:t>Türkmenistany</a:t>
            </a:r>
            <a:r>
              <a:rPr lang="ru-RU" sz="2800" dirty="0"/>
              <a:t> </a:t>
            </a:r>
            <a:r>
              <a:rPr lang="ru-RU" sz="2800" dirty="0" err="1"/>
              <a:t>durmuş-ykdysady</a:t>
            </a:r>
            <a:r>
              <a:rPr lang="ru-RU" sz="2800" dirty="0"/>
              <a:t> </a:t>
            </a:r>
            <a:r>
              <a:rPr lang="ru-RU" sz="2800" dirty="0" err="1"/>
              <a:t>taýdan</a:t>
            </a:r>
            <a:r>
              <a:rPr lang="ru-RU" sz="2800" dirty="0"/>
              <a:t> </a:t>
            </a:r>
            <a:r>
              <a:rPr lang="ru-RU" sz="2800" dirty="0" err="1"/>
              <a:t>ösdürmegiň</a:t>
            </a:r>
            <a:r>
              <a:rPr lang="ru-RU" sz="2800" dirty="0"/>
              <a:t> </a:t>
            </a:r>
            <a:r>
              <a:rPr lang="ru-RU" sz="2800" dirty="0" err="1"/>
              <a:t>wezipelerini</a:t>
            </a:r>
            <a:r>
              <a:rPr lang="ru-RU" sz="2800" dirty="0"/>
              <a:t> </a:t>
            </a:r>
            <a:r>
              <a:rPr lang="ru-RU" sz="2800" dirty="0" err="1"/>
              <a:t>çözmäge</a:t>
            </a:r>
            <a:r>
              <a:rPr lang="ru-RU" sz="2800" dirty="0"/>
              <a:t> </a:t>
            </a:r>
            <a:r>
              <a:rPr lang="ru-RU" sz="2800" dirty="0" err="1"/>
              <a:t>ýardam</a:t>
            </a:r>
            <a:r>
              <a:rPr lang="ru-RU" sz="2800" dirty="0"/>
              <a:t> </a:t>
            </a:r>
            <a:r>
              <a:rPr lang="ru-RU" sz="2800" dirty="0" err="1"/>
              <a:t>eder</a:t>
            </a:r>
            <a:r>
              <a:rPr lang="ru-RU" sz="2800" dirty="0"/>
              <a:t>.</a:t>
            </a:r>
          </a:p>
          <a:p>
            <a:pPr lvl="0" algn="ctr"/>
            <a:endParaRPr lang="ru-RU" sz="800" dirty="0"/>
          </a:p>
          <a:p>
            <a:pPr algn="ctr"/>
            <a:r>
              <a:rPr lang="ru-RU" sz="2800" dirty="0" err="1"/>
              <a:t>Häzirki</a:t>
            </a:r>
            <a:r>
              <a:rPr lang="ru-RU" sz="2800" dirty="0"/>
              <a:t> </a:t>
            </a:r>
            <a:r>
              <a:rPr lang="ru-RU" sz="2800" dirty="0" err="1"/>
              <a:t>wagtda</a:t>
            </a:r>
            <a:r>
              <a:rPr lang="ru-RU" sz="2800" dirty="0"/>
              <a:t> </a:t>
            </a:r>
            <a:r>
              <a:rPr lang="ru-RU" sz="2800" dirty="0" err="1"/>
              <a:t>Türkmenistanda</a:t>
            </a:r>
            <a:r>
              <a:rPr lang="ru-RU" sz="2800" dirty="0"/>
              <a:t>     2019-2025-nji </a:t>
            </a:r>
            <a:r>
              <a:rPr lang="ru-RU" sz="2800" dirty="0" err="1"/>
              <a:t>ýyllarda</a:t>
            </a:r>
            <a:r>
              <a:rPr lang="ru-RU" sz="2800" dirty="0"/>
              <a:t> </a:t>
            </a:r>
            <a:r>
              <a:rPr lang="ru-RU" sz="2800" dirty="0" err="1"/>
              <a:t>sanly</a:t>
            </a:r>
            <a:r>
              <a:rPr lang="ru-RU" sz="2800" dirty="0"/>
              <a:t> </a:t>
            </a:r>
            <a:r>
              <a:rPr lang="ru-RU" sz="2800" dirty="0" err="1"/>
              <a:t>ykdysadyýeti</a:t>
            </a:r>
            <a:r>
              <a:rPr lang="ru-RU" sz="2800" dirty="0"/>
              <a:t> </a:t>
            </a:r>
            <a:r>
              <a:rPr lang="ru-RU" sz="2800" dirty="0" err="1"/>
              <a:t>ösdürmegiň</a:t>
            </a:r>
            <a:r>
              <a:rPr lang="ru-RU" sz="2800" dirty="0"/>
              <a:t> </a:t>
            </a:r>
            <a:r>
              <a:rPr lang="ru-RU" sz="2800" dirty="0" err="1"/>
              <a:t>Konsepsiýasynyň</a:t>
            </a:r>
            <a:r>
              <a:rPr lang="ru-RU" sz="2800" dirty="0"/>
              <a:t> </a:t>
            </a:r>
            <a:r>
              <a:rPr lang="ru-RU" sz="2800" dirty="0" err="1"/>
              <a:t>üstünlikli</a:t>
            </a:r>
            <a:r>
              <a:rPr lang="ru-RU" sz="2800" dirty="0"/>
              <a:t> </a:t>
            </a:r>
            <a:r>
              <a:rPr lang="ru-RU" sz="2800" dirty="0" err="1"/>
              <a:t>durmuşa</a:t>
            </a:r>
            <a:r>
              <a:rPr lang="ru-RU" sz="2800" dirty="0"/>
              <a:t> </a:t>
            </a:r>
            <a:r>
              <a:rPr lang="ru-RU" sz="2800" dirty="0" err="1"/>
              <a:t>geçirilmegi</a:t>
            </a:r>
            <a:r>
              <a:rPr lang="ru-RU" sz="2800" dirty="0"/>
              <a:t>  </a:t>
            </a:r>
            <a:r>
              <a:rPr lang="ru-RU" sz="2800" dirty="0" err="1"/>
              <a:t>ýurdumyzyň</a:t>
            </a:r>
            <a:r>
              <a:rPr lang="ru-RU" sz="2800" dirty="0"/>
              <a:t> </a:t>
            </a:r>
            <a:r>
              <a:rPr lang="ru-RU" sz="2800" dirty="0" err="1"/>
              <a:t>mundan</a:t>
            </a:r>
            <a:r>
              <a:rPr lang="ru-RU" sz="2800" dirty="0"/>
              <a:t> </a:t>
            </a:r>
            <a:r>
              <a:rPr lang="ru-RU" sz="2800" dirty="0" err="1"/>
              <a:t>beýläk-de</a:t>
            </a:r>
            <a:r>
              <a:rPr lang="ru-RU" sz="2800" dirty="0"/>
              <a:t> </a:t>
            </a:r>
            <a:r>
              <a:rPr lang="ru-RU" sz="2800" dirty="0" err="1"/>
              <a:t>okgunly</a:t>
            </a:r>
            <a:r>
              <a:rPr lang="ru-RU" sz="2800" dirty="0"/>
              <a:t> </a:t>
            </a:r>
            <a:r>
              <a:rPr lang="ru-RU" sz="2800" dirty="0" err="1"/>
              <a:t>ösüşlere</a:t>
            </a:r>
            <a:r>
              <a:rPr lang="ru-RU" sz="2800" dirty="0"/>
              <a:t> </a:t>
            </a:r>
            <a:r>
              <a:rPr lang="ru-RU" sz="2800" dirty="0" err="1"/>
              <a:t>beslenmegini</a:t>
            </a:r>
            <a:r>
              <a:rPr lang="ru-RU" sz="2800" dirty="0"/>
              <a:t> </a:t>
            </a:r>
            <a:r>
              <a:rPr lang="ru-RU" sz="2800" dirty="0" err="1"/>
              <a:t>şertlendirýär</a:t>
            </a:r>
            <a:r>
              <a:rPr lang="ru-RU" sz="2800" dirty="0"/>
              <a:t>.</a:t>
            </a:r>
          </a:p>
          <a:p>
            <a:pPr lvl="0" algn="ctr"/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tk-TM" dirty="0"/>
              <a:t>ÜRKMENISTANYŇ PREZIDENTI</a:t>
            </a:r>
            <a:br>
              <a:rPr lang="tk-TM" dirty="0"/>
            </a:br>
            <a:r>
              <a:rPr lang="tk-TM" dirty="0"/>
              <a:t>GURBANGULY BERDIMUHAMEDOW: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0486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>
          <a:xfrm>
            <a:off x="0" y="304343"/>
            <a:ext cx="12192000" cy="1557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2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  <a:endParaRPr lang="ru-RU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1611887"/>
            <a:ext cx="711616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38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>
          <a:xfrm>
            <a:off x="0" y="304343"/>
            <a:ext cx="12192000" cy="1557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2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 MOTOR</a:t>
            </a:r>
            <a:endParaRPr lang="ru-RU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28" y="1645919"/>
            <a:ext cx="6794174" cy="43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46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>
          <a:xfrm>
            <a:off x="0" y="364164"/>
            <a:ext cx="12192000" cy="1557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2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17" y="1538241"/>
            <a:ext cx="8147966" cy="4648289"/>
          </a:xfrm>
          <a:prstGeom prst="rect">
            <a:avLst/>
          </a:prstGeom>
        </p:spPr>
      </p:pic>
      <p:sp>
        <p:nvSpPr>
          <p:cNvPr id="7" name="Управляющая кнопка: возврат 6">
            <a:hlinkClick r:id="rId3" action="ppaction://hlinksldjump" highlightClick="1"/>
          </p:cNvPr>
          <p:cNvSpPr/>
          <p:nvPr/>
        </p:nvSpPr>
        <p:spPr>
          <a:xfrm>
            <a:off x="11318403" y="6275783"/>
            <a:ext cx="336884" cy="336884"/>
          </a:xfrm>
          <a:prstGeom prst="actionButtonReturn">
            <a:avLst/>
          </a:prstGeom>
          <a:solidFill>
            <a:schemeClr val="bg1"/>
          </a:solidFill>
          <a:ln>
            <a:solidFill>
              <a:srgbClr val="B1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925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05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7480" y="117827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04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519337" y="236733"/>
            <a:ext cx="72225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40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NETIJELER:</a:t>
            </a:r>
            <a:endParaRPr lang="ru-RU" sz="2400" b="1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37308" y="1045693"/>
            <a:ext cx="1098665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0"/>
              </a:spcAft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sq-AL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Ylmy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işde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Türkmenistanda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sanly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elektroenergetikany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döretmegiň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,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energiýany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tygşytlamagyň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we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energiýa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netijeliligini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ýokarlandyrmagyň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ýol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kartasyny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işläp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düzmegiň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zerurlygynyň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sebäpleri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açyp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ru-RU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görkezildi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.</a:t>
            </a:r>
            <a:endParaRPr lang="en-US" sz="15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Clr>
                <a:srgbClr val="00B050"/>
              </a:buClr>
              <a:buSzPct val="100000"/>
              <a:buFont typeface="+mj-lt"/>
              <a:buAutoNum type="arabicPeriod"/>
            </a:pPr>
            <a:endParaRPr lang="ru-RU" sz="15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0"/>
              </a:spcAft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“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EnergyNet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”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portaly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döredildi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00B050"/>
              </a:buClr>
              <a:buSzPct val="100000"/>
              <a:buFont typeface="+mj-lt"/>
              <a:buAutoNum type="arabicPeriod"/>
            </a:pP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0"/>
              </a:spcAft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Özbaşdak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energoüpjünçiligindäki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synag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jaýynda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energiýanyň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sarp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edilişine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gözegçilik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edýän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ýörite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programma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işlenip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taýýarlandy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.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Bu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programmanyň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kömegi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bilen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energiýanyň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sarp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edilişine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gözegçilik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edip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,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energiýanyň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sarp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edilişiniň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iň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amatly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kadalaryny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saýlap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almak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bolýar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.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B050"/>
              </a:buClr>
              <a:buSzPct val="100000"/>
              <a:buFont typeface="+mj-lt"/>
              <a:buAutoNum type="arabicPeriod"/>
            </a:pPr>
            <a:endParaRPr lang="tk-TM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Arduino Uno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köpmaksatly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kontrolleriň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esasynda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energoüpjünçiligi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dolandyrmagyň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awtomatlaşdyrylan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ulgamy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döredildi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.</a:t>
            </a:r>
            <a:endParaRPr lang="tk-TM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00B050"/>
              </a:buClr>
              <a:buSzPct val="100000"/>
              <a:buFont typeface="+mj-lt"/>
              <a:buAutoNum type="arabicPeriod"/>
            </a:pPr>
            <a:endParaRPr lang="ru-RU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0"/>
              </a:spcAft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Geçirilen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ylmy-barlaglaryň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netijesi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Türkmenistanyň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gün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energetikasyny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ösdürmäge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ägirt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uly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tebigy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resurslarynyň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bardygyny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u="sng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görkezdi</a:t>
            </a:r>
            <a:r>
              <a:rPr lang="ru-RU" sz="2400" u="sng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u="sng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5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599" y="1280927"/>
            <a:ext cx="10959549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Sanly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ykdysadyýet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elektron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enjamlarynyň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kömegi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bilen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önümçilik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alyş-çalyş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paýlamak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sarp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etmek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boýunça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ähli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işleri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amala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aşyrmaklygy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şeýle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hem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şol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akylly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enjamlaryň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satyn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alynmagyny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öz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içine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alýar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Bütindünýä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bankynyň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berýän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kesgitlemesine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görä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sanly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ykdysadyýet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sanlary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ulanmaklygy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amala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aşyrýan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maglumat-aragatnaşyk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tehnologiýalaryna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esaslanýan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ykdysady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durmuş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medeni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gatnaşyklaryň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ulgamydyr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”. 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91170" y="355359"/>
            <a:ext cx="62096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SANLY YKDYSADYÝET </a:t>
            </a:r>
            <a:endParaRPr lang="ru-RU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2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8626" y="319062"/>
            <a:ext cx="1066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MAGLUMAT WE ARAGATNAŞYK ULGAMLARYNYŇ ESASYNDA SANLY ELEKTROENERGETIKA ULGAMYNY DÖRETMEGIŇ TASLAMASYNY </a:t>
            </a:r>
            <a:r>
              <a:rPr lang="ru-R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teklip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edýärin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49965" y="1810075"/>
            <a:ext cx="11105322" cy="4797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</a:pPr>
            <a:r>
              <a:rPr lang="ru-RU" sz="28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Wajyplygy</a:t>
            </a:r>
            <a:r>
              <a:rPr lang="ru-RU" sz="2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Maglumat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üpjünçilikli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energetika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toplumynyň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kämilleşdirmek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hadysasynyň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amala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aşyrylmagy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energiýany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tygşytlamak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energiýa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netijeliligi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ýokarlandyrmak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boýunça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tehnologiki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guramaçylyk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çäreleriniň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ulanylmagy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ulgamlaýyn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monitoringi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hem-de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çaklama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işleriniň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geçirilmegini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talap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edýär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8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Aft>
                <a:spcPts val="0"/>
              </a:spcAft>
            </a:pP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Häzirki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wagtda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dünýäde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ugurda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strategiýany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işläp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düzmegiň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usullary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ykdysady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tehnologiki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netijililigi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bolan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önümi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öndürmäge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energetikanyň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ösüşine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täsir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edýän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wajyp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faktorlary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olar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bilen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baglanyşykly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töwekgelçilikleri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çäklendirmeleri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kesgitlemäge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gönükdirilen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tehnologiki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çözüwleri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tapmaga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mümkinçilik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berýär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8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Управляющая кнопка: возврат 3">
            <a:hlinkClick r:id="rId2" action="ppaction://hlinksldjump" highlightClick="1"/>
          </p:cNvPr>
          <p:cNvSpPr/>
          <p:nvPr/>
        </p:nvSpPr>
        <p:spPr>
          <a:xfrm>
            <a:off x="11318403" y="6275783"/>
            <a:ext cx="336884" cy="336884"/>
          </a:xfrm>
          <a:prstGeom prst="actionButtonReturn">
            <a:avLst/>
          </a:prstGeom>
          <a:solidFill>
            <a:schemeClr val="bg1"/>
          </a:solidFill>
          <a:ln>
            <a:solidFill>
              <a:srgbClr val="B1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97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62609" y="622998"/>
            <a:ext cx="10906539" cy="585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Elektroenergetikanyň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ösüşiniň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şol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sanda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energiýany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tygşytlamagyň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hem-de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energiýa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netijeliligini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ýokarlandyrmagyň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strategiýasyny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işläp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düzmegiň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amatly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sanly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elektroenergetika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geçmek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energiýany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tygşytlamagyň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ýol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kartasyny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işläp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düzmekdir</a:t>
            </a:r>
            <a:r>
              <a:rPr lang="ru-RU" sz="280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000" b="1" kern="18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1050" b="1" kern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3200" b="1" kern="18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Energetika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toplumynyň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ösüşiniň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energoresurslaryň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sarp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edilişiniň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netijeliligini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ýokarlandyrmagyň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uzak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möhletleýin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çaklamalary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işlenip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taýýarlanylanda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birnäçe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kynçylyklar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ýüze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çykýar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Sebäbi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energetika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pudagy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ykdysadyýetiň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ähli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pudaklary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bilen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ýakyn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baglanyşykda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bolup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köp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edara-kärhanalaryň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isleglerini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pikirlerini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hasaba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almak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gerek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bolýar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ýagny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alymlaryň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ylmy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çözüwleri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enjamlary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öndürijileriň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olary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ulanyjylaryň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pikirleri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göz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öňünde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tutulyp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energiýa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netijeliliginiň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esaslandyrylan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strategiýasy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işlenip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b="1" kern="1800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taýýarlanylýar</a:t>
            </a:r>
            <a:r>
              <a:rPr lang="ru-RU" sz="2800" b="1" kern="1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86137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599" y="424069"/>
            <a:ext cx="10933043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Energetika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öňümçilik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yzygiderliginiň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ähli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tapgyrlarynda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energiýany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öndürmek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transportirowka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etmek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paýlamak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saklamak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gutarnykly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sarp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etmek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energiýany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sarp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edijileriň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dürli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sektorlarynda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energiýa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netijeliligi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ýokarlandyrmak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taýýarlyk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derejesi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dürli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bolan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köp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sanly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tehnologiki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çözüwleri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ulanmaklygy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talap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edýär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Şeýle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ulgamyň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ösüşiniň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strategiýasyny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işläp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düzmeklik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üçin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ylmyň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tehnologiýalaryň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önümçiligiň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bazaryň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dürli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ugurlaryna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degişli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bilermenleriň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pikirlerini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jemlemek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gerek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bolýar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Ýol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kartany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işläp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düzmegiň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usullary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özara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baglanyşykly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häsiýetli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energiýa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tygşytlaýjy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tehnologiýalarda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degişli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guramaçylyk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çözüwlerinde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esaslanan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dürli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ugurlarda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dürli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ýerlerde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işleýän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bilermenleriň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pikirlerini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jemlemäge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mümkinçilik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berýär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bolsa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öz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gezeginde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energiýany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tygşytlamagyň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ösüşiniň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gelejegi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bolan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ugurlaryny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kesgitlemäge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ugurda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dürli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nukdaýnazarlary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hasaba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alyp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esaslanan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innowasion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strategiýany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saýlap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almaga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hem-de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işleri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amala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aşyrmaga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ähli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resurslary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jemlemäge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mümkinçilik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berýär</a:t>
            </a:r>
            <a:r>
              <a:rPr lang="ru-RU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0298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89660" y="358814"/>
            <a:ext cx="1102407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EnergyNet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portalyny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Türkmenistanda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sanly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elektroenergetikany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ösdürmegiň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ýol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kartasyny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işläp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düzmegiň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ilkinji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ädimleri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diýip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hasap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etmek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bolar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Şeýle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hem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özbaşdak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energoüpjünçiligindäki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synag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jaýynda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energiýanyň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sarp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edilişine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gözegçilik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edýän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ýörite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programma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işlenip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taýýarlady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we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bu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programmanyň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kömegi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bilen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energiýanyň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sarp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edilişine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gözegçilik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edip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energiýanyň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sarp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edilişiniň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iň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amatly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kadalaryny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saýlap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almak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q-AL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göz  öňünde tutulýar </a:t>
            </a:r>
            <a:r>
              <a:rPr lang="ru-RU" sz="2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27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5618" y="1540137"/>
            <a:ext cx="8733182" cy="5086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325120" lvl="0" indent="-342900" algn="just">
              <a:lnSpc>
                <a:spcPct val="130000"/>
              </a:lnSpc>
              <a:spcAft>
                <a:spcPts val="0"/>
              </a:spcAft>
              <a:buClr>
                <a:srgbClr val="00B050"/>
              </a:buClr>
              <a:buFont typeface="+mj-lt"/>
              <a:buAutoNum type="arabicPeriod"/>
            </a:pP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Türkmenistanyň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energetika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pudagy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25120" lvl="0" indent="-342900" algn="just">
              <a:lnSpc>
                <a:spcPct val="130000"/>
              </a:lnSpc>
              <a:spcAft>
                <a:spcPts val="0"/>
              </a:spcAft>
              <a:buClr>
                <a:srgbClr val="00B050"/>
              </a:buClr>
              <a:buFont typeface="+mj-lt"/>
              <a:buAutoNum type="arabicPeriod"/>
            </a:pP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Döwlet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maksatnamalary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Konsepsiýalary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25120" lvl="0" indent="-342900" algn="just">
              <a:lnSpc>
                <a:spcPct val="130000"/>
              </a:lnSpc>
              <a:spcAft>
                <a:spcPts val="0"/>
              </a:spcAft>
              <a:buClr>
                <a:srgbClr val="00B050"/>
              </a:buClr>
              <a:buFont typeface="+mj-lt"/>
              <a:buAutoNum type="arabicPeriod"/>
            </a:pP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Daşary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ýurt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tejribesi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25120" lvl="0" indent="-342900" algn="just">
              <a:lnSpc>
                <a:spcPct val="130000"/>
              </a:lnSpc>
              <a:spcAft>
                <a:spcPts val="0"/>
              </a:spcAft>
              <a:buClr>
                <a:srgbClr val="00B050"/>
              </a:buClr>
              <a:buFont typeface="+mj-lt"/>
              <a:buAutoNum type="arabicPeriod"/>
            </a:pP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Okuw-usuly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gollanmalar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25120" lvl="0" indent="-342900" algn="just">
              <a:lnSpc>
                <a:spcPct val="130000"/>
              </a:lnSpc>
              <a:spcAft>
                <a:spcPts val="0"/>
              </a:spcAft>
              <a:buClr>
                <a:srgbClr val="00B050"/>
              </a:buClr>
              <a:buFont typeface="+mj-lt"/>
              <a:buAutoNum type="arabicPeriod"/>
            </a:pP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Telegepleşikler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25120" lvl="0" indent="-342900" algn="just">
              <a:lnSpc>
                <a:spcPct val="130000"/>
              </a:lnSpc>
              <a:spcAft>
                <a:spcPts val="0"/>
              </a:spcAft>
              <a:buClr>
                <a:srgbClr val="00B050"/>
              </a:buClr>
              <a:buFont typeface="+mj-lt"/>
              <a:buAutoNum type="arabicPeriod"/>
            </a:pP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Halkara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ylmy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maslahatlar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25120" lvl="0" indent="-342900" algn="just">
              <a:lnSpc>
                <a:spcPct val="130000"/>
              </a:lnSpc>
              <a:spcAft>
                <a:spcPts val="0"/>
              </a:spcAft>
              <a:buClr>
                <a:srgbClr val="00B050"/>
              </a:buClr>
              <a:buFont typeface="+mj-lt"/>
              <a:buAutoNum type="arabicPeriod"/>
            </a:pP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Halkara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hyzmatdaşly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</a:p>
          <a:p>
            <a:pPr marL="342900" marR="325120" lvl="0" indent="-342900" algn="just">
              <a:lnSpc>
                <a:spcPct val="130000"/>
              </a:lnSpc>
              <a:spcAft>
                <a:spcPts val="0"/>
              </a:spcAft>
              <a:buClr>
                <a:srgbClr val="00B050"/>
              </a:buClr>
              <a:buFont typeface="+mj-lt"/>
              <a:buAutoNum type="arabicPeriod"/>
            </a:pPr>
            <a:r>
              <a:rPr lang="tk-TM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Hünärmenleri taýýarlamak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25120" lvl="0" indent="-342900" algn="just">
              <a:lnSpc>
                <a:spcPct val="130000"/>
              </a:lnSpc>
              <a:spcAft>
                <a:spcPts val="0"/>
              </a:spcAft>
              <a:buClr>
                <a:srgbClr val="00B050"/>
              </a:buClr>
              <a:buFont typeface="+mj-lt"/>
              <a:buAutoNum type="arabicPeriod"/>
            </a:pPr>
            <a:r>
              <a:rPr lang="tk-TM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Ylmy taslamalar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31003" y="231384"/>
            <a:ext cx="72225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40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“ENERGYNET” PORTALYŇ DÜZÜMI: </a:t>
            </a:r>
            <a:endParaRPr lang="ru-RU" sz="2400" b="1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544883"/>
      </p:ext>
    </p:extLst>
  </p:cSld>
  <p:clrMapOvr>
    <a:masterClrMapping/>
  </p:clrMapOvr>
</p:sld>
</file>

<file path=ppt/theme/theme1.xml><?xml version="1.0" encoding="utf-8"?>
<a:theme xmlns:a="http://schemas.openxmlformats.org/drawingml/2006/main" name="Superbaks Тема">
  <a:themeElements>
    <a:clrScheme name="Superbaks">
      <a:dk1>
        <a:srgbClr val="002060"/>
      </a:dk1>
      <a:lt1>
        <a:srgbClr val="FFFFFF"/>
      </a:lt1>
      <a:dk2>
        <a:srgbClr val="B1A500"/>
      </a:dk2>
      <a:lt2>
        <a:srgbClr val="FFF9AB"/>
      </a:lt2>
      <a:accent1>
        <a:srgbClr val="002060"/>
      </a:accent1>
      <a:accent2>
        <a:srgbClr val="0042C7"/>
      </a:accent2>
      <a:accent3>
        <a:srgbClr val="2F75FF"/>
      </a:accent3>
      <a:accent4>
        <a:srgbClr val="97BAFF"/>
      </a:accent4>
      <a:accent5>
        <a:srgbClr val="D5E3FF"/>
      </a:accent5>
      <a:accent6>
        <a:srgbClr val="FFFFFF"/>
      </a:accent6>
      <a:hlink>
        <a:srgbClr val="00B050"/>
      </a:hlink>
      <a:folHlink>
        <a:srgbClr val="FF0000"/>
      </a:folHlink>
    </a:clrScheme>
    <a:fontScheme name="Другая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perbaks Тема" id="{A7F707AB-E79E-4822-9517-1760FC17055B}" vid="{206B03F0-89E1-41B5-BA34-0D82BC407D2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Superbaks Тема</Template>
  <TotalTime>270</TotalTime>
  <Words>652</Words>
  <Application>Microsoft Office PowerPoint</Application>
  <PresentationFormat>Широкоэкранный</PresentationFormat>
  <Paragraphs>57</Paragraphs>
  <Slides>24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Superbaks Тема</vt:lpstr>
      <vt:lpstr>TEMA:MAGLUMAT WE ARAGATNAŞYK ULGAMLARYNYŇ ESASYNDA SANLY ELEKTROENERGETIKI ULGAMYNY DÖRETMEK</vt:lpstr>
      <vt:lpstr>TÜRKMENISTANYŇ PREZIDENTI GURBANGULY BERDIMUHAMEDOW: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MAGLUMAT WE ARAGATNAŞYK ULGAMLARYNYŇ ESASYNDA SANLY ELEKTROENERGETIKA ULGAMYNY DÖRETMEGIŇ TASLAMASY</dc:title>
  <dc:creator>Superbaks</dc:creator>
  <cp:lastModifiedBy>Administrator</cp:lastModifiedBy>
  <cp:revision>23</cp:revision>
  <dcterms:created xsi:type="dcterms:W3CDTF">2019-04-15T07:10:55Z</dcterms:created>
  <dcterms:modified xsi:type="dcterms:W3CDTF">2025-03-14T10:46:27Z</dcterms:modified>
</cp:coreProperties>
</file>